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mforta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mfortaa-regular.fntdata"/><Relationship Id="rId14" Type="http://schemas.openxmlformats.org/officeDocument/2006/relationships/slide" Target="slides/slide9.xml"/><Relationship Id="rId16"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fcc9a9a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fcc9a9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fcc9a9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fcc9a9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9d3ce11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9d3ce11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d3ce11f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d3ce11f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9d3ce11f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9d3ce11f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9d3ce11f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9d3ce11f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9d3ce11f9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9d3ce11f9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9d3ce11f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9d3ce11f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docs.google.com/document/d/18zebTlDXdg8HoJM5bNs9G3_T1z6Z3MAxL3jSJtKCGew/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mailto:DASA@MAIL.NYSED.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68575"/>
            <a:ext cx="8520600" cy="157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1C232"/>
                </a:solidFill>
              </a:rPr>
              <a:t>DASA </a:t>
            </a:r>
            <a:endParaRPr>
              <a:solidFill>
                <a:srgbClr val="F1C232"/>
              </a:solidFill>
            </a:endParaRPr>
          </a:p>
          <a:p>
            <a:pPr indent="0" lvl="0" marL="0" rtl="0" algn="ctr">
              <a:spcBef>
                <a:spcPts val="0"/>
              </a:spcBef>
              <a:spcAft>
                <a:spcPts val="0"/>
              </a:spcAft>
              <a:buNone/>
            </a:pPr>
            <a:r>
              <a:rPr lang="en">
                <a:solidFill>
                  <a:srgbClr val="F1C232"/>
                </a:solidFill>
              </a:rPr>
              <a:t>Dignity Act </a:t>
            </a:r>
            <a:endParaRPr>
              <a:solidFill>
                <a:srgbClr val="F1C23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85200C"/>
                </a:solidFill>
              </a:rPr>
              <a:t>What is DASA ?</a:t>
            </a:r>
            <a:r>
              <a:rPr lang="en"/>
              <a:t>  </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The Dignity for All Students Act (The Dignity Act) was established to protect all students from harassment, bullying and discrimination.  It became effective on July 1, 2012 and was amended to include cyberbullying effective July 1, 2013. </a:t>
            </a:r>
            <a:endParaRPr sz="2300"/>
          </a:p>
          <a:p>
            <a:pPr indent="0" lvl="0" marL="0" rtl="0" algn="l">
              <a:spcBef>
                <a:spcPts val="1600"/>
              </a:spcBef>
              <a:spcAft>
                <a:spcPts val="0"/>
              </a:spcAft>
              <a:buNone/>
            </a:pPr>
            <a:r>
              <a:rPr lang="en" sz="2300"/>
              <a:t> </a:t>
            </a:r>
            <a:endParaRPr sz="2300"/>
          </a:p>
          <a:p>
            <a:pPr indent="0" lvl="0" marL="0" rtl="0" algn="l">
              <a:spcBef>
                <a:spcPts val="1600"/>
              </a:spcBef>
              <a:spcAft>
                <a:spcPts val="1600"/>
              </a:spcAft>
              <a:buNone/>
            </a:pPr>
            <a:r>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DEFINITIONS</a:t>
            </a:r>
            <a:endParaRPr/>
          </a:p>
          <a:p>
            <a:pPr indent="0" lvl="0" marL="0" rtl="0" algn="l">
              <a:spcBef>
                <a:spcPts val="0"/>
              </a:spcBef>
              <a:spcAft>
                <a:spcPts val="0"/>
              </a:spcAft>
              <a:buNone/>
            </a:pPr>
            <a:r>
              <a:rPr lang="en"/>
              <a:t>BULLYING: </a:t>
            </a:r>
            <a:endParaRPr/>
          </a:p>
          <a:p>
            <a:pPr indent="0" lvl="0" marL="0" rtl="0" algn="l">
              <a:spcBef>
                <a:spcPts val="0"/>
              </a:spcBef>
              <a:spcAft>
                <a:spcPts val="0"/>
              </a:spcAft>
              <a:buNone/>
            </a:pPr>
            <a:r>
              <a:rPr lang="en"/>
              <a:t>	Unwanted, aggressive behavior that involves a real or perceived power imbalance.  The behavior is repeated, or has the potential to be repeated over time.  Bullying can occur before and after school hours in a school building, on a playground, on a school bus, or on the internet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DEFINITIONS</a:t>
            </a:r>
            <a:endParaRPr/>
          </a:p>
          <a:p>
            <a:pPr indent="0" lvl="0" marL="0" rtl="0" algn="l">
              <a:spcBef>
                <a:spcPts val="0"/>
              </a:spcBef>
              <a:spcAft>
                <a:spcPts val="0"/>
              </a:spcAft>
              <a:buNone/>
            </a:pPr>
            <a:r>
              <a:rPr lang="en"/>
              <a:t>CYBERBULLYING:</a:t>
            </a:r>
            <a:endParaRPr/>
          </a:p>
          <a:p>
            <a:pPr indent="0" lvl="0" marL="0" rtl="0" algn="l">
              <a:spcBef>
                <a:spcPts val="0"/>
              </a:spcBef>
              <a:spcAft>
                <a:spcPts val="0"/>
              </a:spcAft>
              <a:buNone/>
            </a:pPr>
            <a:r>
              <a:rPr lang="en"/>
              <a:t>	Occurs when harassment or bullying happens through any form of electronic communication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DEFINITIONS:</a:t>
            </a:r>
            <a:endParaRPr/>
          </a:p>
          <a:p>
            <a:pPr indent="0" lvl="0" marL="0" rtl="0" algn="l">
              <a:spcBef>
                <a:spcPts val="0"/>
              </a:spcBef>
              <a:spcAft>
                <a:spcPts val="0"/>
              </a:spcAft>
              <a:buNone/>
            </a:pPr>
            <a:r>
              <a:rPr lang="en"/>
              <a:t>HARASSMENT:</a:t>
            </a:r>
            <a:endParaRPr/>
          </a:p>
          <a:p>
            <a:pPr indent="0" lvl="0" marL="0" rtl="0" algn="l">
              <a:spcBef>
                <a:spcPts val="0"/>
              </a:spcBef>
              <a:spcAft>
                <a:spcPts val="0"/>
              </a:spcAft>
              <a:buNone/>
            </a:pPr>
            <a:r>
              <a:rPr lang="en"/>
              <a:t>	Creation of a hostile environment by conduct or verbal threats, intimidation, or abuse that has or would have the following effect:</a:t>
            </a:r>
            <a:endParaRPr/>
          </a:p>
          <a:p>
            <a:pPr indent="0" lvl="0" marL="0" rtl="0" algn="l">
              <a:spcBef>
                <a:spcPts val="0"/>
              </a:spcBef>
              <a:spcAft>
                <a:spcPts val="0"/>
              </a:spcAft>
              <a:buNone/>
            </a:pPr>
            <a:r>
              <a:rPr lang="en"/>
              <a:t>	*reasonably and substantially interfering with a student’s educational performance or opportunities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*would reasonably be expected to cause a student to fear for his or her physical safety</a:t>
            </a:r>
            <a:endParaRPr/>
          </a:p>
          <a:p>
            <a:pPr indent="0" lvl="0" marL="0" rtl="0" algn="l">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Material Incident Defined </a:t>
            </a:r>
            <a:endParaRPr/>
          </a:p>
        </p:txBody>
      </p:sp>
      <p:sp>
        <p:nvSpPr>
          <p:cNvPr id="81" name="Google Shape;81;p18"/>
          <p:cNvSpPr/>
          <p:nvPr/>
        </p:nvSpPr>
        <p:spPr>
          <a:xfrm>
            <a:off x="883800" y="1017725"/>
            <a:ext cx="3401700" cy="2191800"/>
          </a:xfrm>
          <a:prstGeom prst="rightArrow">
            <a:avLst>
              <a:gd fmla="val 50000" name="adj1"/>
              <a:gd fmla="val 40645"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82" name="Google Shape;82;p18"/>
          <p:cNvSpPr txBox="1"/>
          <p:nvPr/>
        </p:nvSpPr>
        <p:spPr>
          <a:xfrm>
            <a:off x="883800" y="1550025"/>
            <a:ext cx="3148800" cy="11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155CC"/>
                </a:solidFill>
                <a:highlight>
                  <a:srgbClr val="00FF00"/>
                </a:highlight>
              </a:rPr>
              <a:t>Did it create a hostile environment where a student was subjected to discrimination or harassment ? </a:t>
            </a:r>
            <a:endParaRPr b="1">
              <a:solidFill>
                <a:srgbClr val="1155CC"/>
              </a:solidFill>
              <a:highlight>
                <a:srgbClr val="00FF00"/>
              </a:highlight>
            </a:endParaRPr>
          </a:p>
        </p:txBody>
      </p:sp>
      <p:sp>
        <p:nvSpPr>
          <p:cNvPr id="83" name="Google Shape;83;p18"/>
          <p:cNvSpPr/>
          <p:nvPr/>
        </p:nvSpPr>
        <p:spPr>
          <a:xfrm>
            <a:off x="5047500" y="1399025"/>
            <a:ext cx="3401700" cy="12756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txBox="1"/>
          <p:nvPr/>
        </p:nvSpPr>
        <p:spPr>
          <a:xfrm>
            <a:off x="5047500" y="1429575"/>
            <a:ext cx="3401700" cy="12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73763"/>
                </a:solidFill>
              </a:rPr>
              <a:t>Is it a single incident or series of related incidents that: </a:t>
            </a:r>
            <a:endParaRPr sz="2000">
              <a:solidFill>
                <a:srgbClr val="073763"/>
              </a:solidFill>
            </a:endParaRPr>
          </a:p>
        </p:txBody>
      </p:sp>
      <p:sp>
        <p:nvSpPr>
          <p:cNvPr id="85" name="Google Shape;85;p18"/>
          <p:cNvSpPr/>
          <p:nvPr/>
        </p:nvSpPr>
        <p:spPr>
          <a:xfrm>
            <a:off x="883800" y="3305550"/>
            <a:ext cx="2600075" cy="1566775"/>
          </a:xfrm>
          <a:prstGeom prst="flowChartProcess">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3717025" y="3305550"/>
            <a:ext cx="2600075" cy="1566775"/>
          </a:xfrm>
          <a:prstGeom prst="flowChartProcess">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073763"/>
                </a:solidFill>
              </a:rPr>
              <a:t>Affects a student’s mental, emotional and / or physical well-being…..</a:t>
            </a:r>
            <a:endParaRPr sz="1800">
              <a:solidFill>
                <a:srgbClr val="073763"/>
              </a:solidFill>
            </a:endParaRPr>
          </a:p>
        </p:txBody>
      </p:sp>
      <p:sp>
        <p:nvSpPr>
          <p:cNvPr id="87" name="Google Shape;87;p18"/>
          <p:cNvSpPr/>
          <p:nvPr/>
        </p:nvSpPr>
        <p:spPr>
          <a:xfrm>
            <a:off x="6495375" y="3305550"/>
            <a:ext cx="2461150" cy="1566775"/>
          </a:xfrm>
          <a:prstGeom prst="flowChartProcess">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nvSpPr>
        <p:spPr>
          <a:xfrm>
            <a:off x="918650" y="3349650"/>
            <a:ext cx="2565300" cy="152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Unreasonably &amp; substantially interferes with a student’s education </a:t>
            </a:r>
            <a:endParaRPr sz="1800"/>
          </a:p>
        </p:txBody>
      </p:sp>
      <p:sp>
        <p:nvSpPr>
          <p:cNvPr id="89" name="Google Shape;89;p18"/>
          <p:cNvSpPr txBox="1"/>
          <p:nvPr/>
        </p:nvSpPr>
        <p:spPr>
          <a:xfrm>
            <a:off x="6495375" y="3335950"/>
            <a:ext cx="2461200" cy="152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D9EEB"/>
                </a:solidFill>
              </a:rPr>
              <a:t>Causes a student to fear for his or her physical safety ? </a:t>
            </a:r>
            <a:endParaRPr sz="1800">
              <a:solidFill>
                <a:srgbClr val="6D9EEB"/>
              </a:solidFill>
            </a:endParaRPr>
          </a:p>
        </p:txBody>
      </p:sp>
      <p:sp>
        <p:nvSpPr>
          <p:cNvPr id="90" name="Google Shape;90;p18"/>
          <p:cNvSpPr/>
          <p:nvPr/>
        </p:nvSpPr>
        <p:spPr>
          <a:xfrm>
            <a:off x="3031225" y="4347975"/>
            <a:ext cx="1001400" cy="51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3031225" y="4429575"/>
            <a:ext cx="754500" cy="3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or</a:t>
            </a:r>
            <a:endParaRPr b="1"/>
          </a:p>
        </p:txBody>
      </p:sp>
      <p:sp>
        <p:nvSpPr>
          <p:cNvPr id="92" name="Google Shape;92;p18"/>
          <p:cNvSpPr/>
          <p:nvPr/>
        </p:nvSpPr>
        <p:spPr>
          <a:xfrm>
            <a:off x="6062475" y="4406175"/>
            <a:ext cx="891600" cy="51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nvSpPr>
        <p:spPr>
          <a:xfrm>
            <a:off x="6062475" y="4485125"/>
            <a:ext cx="644700" cy="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6089925" y="4485125"/>
            <a:ext cx="589800" cy="7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or</a:t>
            </a:r>
            <a:endParaRPr b="1"/>
          </a:p>
        </p:txBody>
      </p:sp>
      <p:sp>
        <p:nvSpPr>
          <p:cNvPr id="95" name="Google Shape;95;p18"/>
          <p:cNvSpPr txBox="1"/>
          <p:nvPr/>
        </p:nvSpPr>
        <p:spPr>
          <a:xfrm>
            <a:off x="883800" y="4786650"/>
            <a:ext cx="10530600" cy="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New York State Center for School Safety at Ulster BOCES 2013 </a:t>
            </a:r>
            <a:endParaRPr b="1"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Dignity Act Form  </a:t>
            </a:r>
            <a:endParaRPr/>
          </a:p>
        </p:txBody>
      </p:sp>
      <p:sp>
        <p:nvSpPr>
          <p:cNvPr id="101" name="Google Shape;101;p19"/>
          <p:cNvSpPr txBox="1"/>
          <p:nvPr/>
        </p:nvSpPr>
        <p:spPr>
          <a:xfrm>
            <a:off x="809250" y="1549900"/>
            <a:ext cx="73407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txBox="1"/>
          <p:nvPr/>
        </p:nvSpPr>
        <p:spPr>
          <a:xfrm>
            <a:off x="66300" y="1097275"/>
            <a:ext cx="9011400" cy="20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900"/>
          </a:p>
          <a:p>
            <a:pPr indent="0" lvl="0" marL="0" rtl="0" algn="l">
              <a:spcBef>
                <a:spcPts val="0"/>
              </a:spcBef>
              <a:spcAft>
                <a:spcPts val="0"/>
              </a:spcAft>
              <a:buNone/>
            </a:pPr>
            <a:r>
              <a:rPr b="1" lang="en" sz="1900"/>
              <a:t>Please follow this link to view the form.</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700" u="sng">
                <a:solidFill>
                  <a:schemeClr val="hlink"/>
                </a:solidFill>
                <a:hlinkClick r:id="rId3"/>
              </a:rPr>
              <a:t>Dasa Form</a:t>
            </a:r>
            <a:endParaRPr b="1" sz="1700">
              <a:solidFill>
                <a:srgbClr val="0000FF"/>
              </a:solidFill>
            </a:endParaRPr>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You can also find this form and presentation at the district website.  </a:t>
            </a:r>
            <a:endParaRPr b="1"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Dignity Act Coordinators in District </a:t>
            </a:r>
            <a:endParaRPr/>
          </a:p>
        </p:txBody>
      </p:sp>
      <p:sp>
        <p:nvSpPr>
          <p:cNvPr id="108" name="Google Shape;108;p20"/>
          <p:cNvSpPr txBox="1"/>
          <p:nvPr/>
        </p:nvSpPr>
        <p:spPr>
          <a:xfrm>
            <a:off x="384050" y="1508750"/>
            <a:ext cx="8177400" cy="3250800"/>
          </a:xfrm>
          <a:prstGeom prst="rect">
            <a:avLst/>
          </a:prstGeom>
          <a:solidFill>
            <a:srgbClr val="85200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1C232"/>
                </a:solidFill>
                <a:latin typeface="Comfortaa"/>
                <a:ea typeface="Comfortaa"/>
                <a:cs typeface="Comfortaa"/>
                <a:sym typeface="Comfortaa"/>
              </a:rPr>
              <a:t>High School    Joan Conti  686-3631</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Middle School  Nancy Kean 686-3653</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Union East Elementary School     Maria Kocialski 686-3671</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Please submit DASA forms to your building coordinator.</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These are than reviewed with Administrative DASA person. </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Upon completion of investigation these forms are than entered into a district wide data base.  </a:t>
            </a:r>
            <a:endParaRPr b="1" sz="1600">
              <a:solidFill>
                <a:srgbClr val="F1C232"/>
              </a:solidFill>
              <a:latin typeface="Comfortaa"/>
              <a:ea typeface="Comfortaa"/>
              <a:cs typeface="Comfortaa"/>
              <a:sym typeface="Comfortaa"/>
            </a:endParaRPr>
          </a:p>
          <a:p>
            <a:pPr indent="0" lvl="0" marL="0" rtl="0" algn="l">
              <a:spcBef>
                <a:spcPts val="0"/>
              </a:spcBef>
              <a:spcAft>
                <a:spcPts val="0"/>
              </a:spcAft>
              <a:buNone/>
            </a:pPr>
            <a:r>
              <a:rPr b="1" lang="en" sz="1600">
                <a:solidFill>
                  <a:srgbClr val="F1C232"/>
                </a:solidFill>
                <a:latin typeface="Comfortaa"/>
                <a:ea typeface="Comfortaa"/>
                <a:cs typeface="Comfortaa"/>
                <a:sym typeface="Comfortaa"/>
              </a:rPr>
              <a:t>An end of the year report is submitted to the state at the end of each school year. </a:t>
            </a:r>
            <a:endParaRPr b="1" sz="1600">
              <a:solidFill>
                <a:srgbClr val="F1C232"/>
              </a:solidFill>
              <a:latin typeface="Comfortaa"/>
              <a:ea typeface="Comfortaa"/>
              <a:cs typeface="Comfortaa"/>
              <a:sym typeface="Comfortaa"/>
            </a:endParaRPr>
          </a:p>
        </p:txBody>
      </p:sp>
      <p:pic>
        <p:nvPicPr>
          <p:cNvPr id="109" name="Google Shape;109;p20"/>
          <p:cNvPicPr preferRelativeResize="0"/>
          <p:nvPr/>
        </p:nvPicPr>
        <p:blipFill>
          <a:blip r:embed="rId3">
            <a:alphaModFix/>
          </a:blip>
          <a:stretch>
            <a:fillRect/>
          </a:stretch>
        </p:blipFill>
        <p:spPr>
          <a:xfrm>
            <a:off x="6425075" y="1508750"/>
            <a:ext cx="2136375" cy="1755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a:t>     For more Information on the Dignity Act:</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*New York State Education Department Office of          Student Support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*518-486-6090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u="sng">
                <a:solidFill>
                  <a:schemeClr val="hlink"/>
                </a:solidFill>
                <a:hlinkClick r:id="rId3"/>
              </a:rPr>
              <a:t>DASA@MAIL.NYSED.GOV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*Dignity Act Website: www.p12.nysed.gov/dignityact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